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7" r:id="rId2"/>
    <p:sldId id="258" r:id="rId3"/>
    <p:sldId id="259" r:id="rId4"/>
    <p:sldId id="260" r:id="rId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1870"/>
  </p:normalViewPr>
  <p:slideViewPr>
    <p:cSldViewPr snapToGrid="0">
      <p:cViewPr varScale="1">
        <p:scale>
          <a:sx n="118" d="100"/>
          <a:sy n="118" d="100"/>
        </p:scale>
        <p:origin x="2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876A3D-265E-E94F-994D-840A5D79FCAF}" type="datetimeFigureOut">
              <a:rPr lang="en-US" smtClean="0"/>
              <a:t>12/4/18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EC462-B805-3140-B6C8-69D1916F5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84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游戏环境是</a:t>
            </a:r>
            <a:r>
              <a:rPr lang="en-US" altLang="zh-CN" dirty="0"/>
              <a:t>5</a:t>
            </a:r>
            <a:r>
              <a:rPr lang="zh-CN" altLang="en-US" dirty="0"/>
              <a:t>近战</a:t>
            </a:r>
            <a:r>
              <a:rPr lang="en-US" altLang="zh-CN" dirty="0"/>
              <a:t>+5</a:t>
            </a:r>
            <a:r>
              <a:rPr lang="zh-CN" altLang="en-US" dirty="0"/>
              <a:t>远程组成一队，两队之间进行对战。测试环境是多轮对战，每次</a:t>
            </a:r>
            <a:r>
              <a:rPr lang="en-US" altLang="zh-CN" dirty="0"/>
              <a:t>evaluation</a:t>
            </a:r>
            <a:r>
              <a:rPr lang="zh-CN" altLang="en-US" dirty="0"/>
              <a:t>可以很长，包含</a:t>
            </a:r>
            <a:r>
              <a:rPr lang="en-US" altLang="zh-CN" dirty="0"/>
              <a:t>100</a:t>
            </a:r>
            <a:r>
              <a:rPr lang="zh-CN" altLang="en-US" dirty="0"/>
              <a:t>次对战以减少</a:t>
            </a:r>
            <a:r>
              <a:rPr lang="en-US" altLang="zh-CN" dirty="0"/>
              <a:t>variance</a:t>
            </a:r>
            <a:r>
              <a:rPr lang="zh-CN" altLang="en-US" dirty="0"/>
              <a:t>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EC462-B805-3140-B6C8-69D1916F53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003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参与者只需要写</a:t>
            </a:r>
            <a:r>
              <a:rPr lang="en-US" altLang="zh-CN" dirty="0"/>
              <a:t>RL</a:t>
            </a:r>
            <a:r>
              <a:rPr lang="zh-CN" altLang="en-US" dirty="0"/>
              <a:t>算法，</a:t>
            </a:r>
            <a:r>
              <a:rPr lang="en-US" altLang="zh-CN" dirty="0"/>
              <a:t>training</a:t>
            </a:r>
            <a:r>
              <a:rPr lang="zh-CN" altLang="en-US" dirty="0"/>
              <a:t> 部分可以在</a:t>
            </a:r>
            <a:r>
              <a:rPr lang="en-US" altLang="zh-CN" dirty="0"/>
              <a:t>Model</a:t>
            </a:r>
            <a:r>
              <a:rPr lang="zh-CN" altLang="en-US" dirty="0"/>
              <a:t>文件（包含在</a:t>
            </a:r>
            <a:r>
              <a:rPr lang="en-US" altLang="zh-CN" dirty="0"/>
              <a:t>core</a:t>
            </a:r>
            <a:r>
              <a:rPr lang="zh-CN" altLang="en-US" dirty="0"/>
              <a:t>）里面进行定义，具体要等代码</a:t>
            </a:r>
            <a:r>
              <a:rPr lang="en-US" altLang="zh-CN" dirty="0"/>
              <a:t>release</a:t>
            </a:r>
            <a:r>
              <a:rPr lang="zh-CN" altLang="en-US" dirty="0"/>
              <a:t>出来后再确定。训练可以采用</a:t>
            </a:r>
            <a:r>
              <a:rPr lang="en-US" altLang="zh-CN" dirty="0"/>
              <a:t>self-play</a:t>
            </a:r>
            <a:r>
              <a:rPr lang="zh-CN" altLang="en-US" dirty="0"/>
              <a:t>或者与</a:t>
            </a:r>
            <a:r>
              <a:rPr lang="en-US" altLang="zh-CN" dirty="0"/>
              <a:t>AI/script</a:t>
            </a:r>
            <a:r>
              <a:rPr lang="zh-CN" altLang="en-US" dirty="0"/>
              <a:t>对战。不过目前来看可能只能用</a:t>
            </a:r>
            <a:r>
              <a:rPr lang="en-US" altLang="zh-CN" dirty="0"/>
              <a:t>built-AI</a:t>
            </a:r>
            <a:r>
              <a:rPr lang="zh-CN" altLang="en-US" dirty="0"/>
              <a:t>。所有的交互都遵循共同的格式。</a:t>
            </a:r>
            <a:r>
              <a:rPr lang="en-US" altLang="zh-CN" dirty="0"/>
              <a:t>Based on https://</a:t>
            </a:r>
            <a:r>
              <a:rPr lang="en-US" altLang="zh-CN" dirty="0" err="1"/>
              <a:t>github.com</a:t>
            </a:r>
            <a:r>
              <a:rPr lang="en-US" altLang="zh-CN" dirty="0"/>
              <a:t>/</a:t>
            </a:r>
            <a:r>
              <a:rPr lang="en-US" altLang="zh-CN" dirty="0" err="1"/>
              <a:t>inoryy</a:t>
            </a:r>
            <a:r>
              <a:rPr lang="en-US" altLang="zh-CN" dirty="0"/>
              <a:t>/reaver-pysc2/tree/v1.0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EC462-B805-3140-B6C8-69D1916F53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13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可以用</a:t>
            </a:r>
            <a:r>
              <a:rPr lang="en-US" altLang="zh-CN" dirty="0"/>
              <a:t>single-agent</a:t>
            </a:r>
            <a:r>
              <a:rPr lang="zh-CN" altLang="en-US" dirty="0"/>
              <a:t>或者</a:t>
            </a:r>
            <a:r>
              <a:rPr lang="en-US" altLang="zh-CN" dirty="0"/>
              <a:t>multi-agent</a:t>
            </a:r>
            <a:r>
              <a:rPr lang="zh-CN" altLang="en-US" dirty="0"/>
              <a:t>框架，不同方法均可以接受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EC462-B805-3140-B6C8-69D1916F53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184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积分循环赛，具体胜负得分可以再修改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EC462-B805-3140-B6C8-69D1916F53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053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13208"/>
            <a:ext cx="6858000" cy="2387600"/>
          </a:xfrm>
        </p:spPr>
        <p:txBody>
          <a:bodyPr anchor="b">
            <a:normAutofit/>
          </a:bodyPr>
          <a:lstStyle>
            <a:lvl1pPr algn="ctr">
              <a:defRPr sz="54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460489"/>
            <a:ext cx="6858000" cy="749526"/>
          </a:xfrm>
        </p:spPr>
        <p:txBody>
          <a:bodyPr/>
          <a:lstStyle>
            <a:lvl1pPr marL="0" indent="0" algn="ctr">
              <a:buNone/>
              <a:defRPr sz="24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76F6-06BC-405D-ABEC-4A7F79F52191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6A0C6-1ED9-4D8A-BCF9-D86E854D1B0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53"/>
          <a:stretch/>
        </p:blipFill>
        <p:spPr>
          <a:xfrm>
            <a:off x="3024134" y="5230759"/>
            <a:ext cx="1383591" cy="79440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272" y="5188136"/>
            <a:ext cx="949780" cy="949780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2295030" y="4215127"/>
            <a:ext cx="4553939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CN" sz="1800" b="1" dirty="0">
                <a:solidFill>
                  <a:schemeClr val="tx1"/>
                </a:solidFill>
                <a:effectLst/>
                <a:latin typeface="Calisto MT" panose="02040603050505030304" pitchFamily="18" charset="0"/>
              </a:rPr>
              <a:t>Apex Data &amp; Knowledge Management Lab</a:t>
            </a:r>
          </a:p>
          <a:p>
            <a:pPr algn="ctr">
              <a:spcBef>
                <a:spcPts val="600"/>
              </a:spcBef>
            </a:pPr>
            <a:r>
              <a:rPr lang="en-US" altLang="zh-CN" sz="1800" b="1" dirty="0">
                <a:solidFill>
                  <a:schemeClr val="tx1"/>
                </a:solidFill>
                <a:effectLst/>
                <a:latin typeface="Calisto MT" panose="02040603050505030304" pitchFamily="18" charset="0"/>
              </a:rPr>
              <a:t>Shanghai Jiao Tong University</a:t>
            </a:r>
          </a:p>
        </p:txBody>
      </p:sp>
    </p:spTree>
    <p:extLst>
      <p:ext uri="{BB962C8B-B14F-4D97-AF65-F5344CB8AC3E}">
        <p14:creationId xmlns:p14="http://schemas.microsoft.com/office/powerpoint/2010/main" val="2834255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06474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518557"/>
            <a:ext cx="7886700" cy="4658406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76F6-06BC-405D-ABEC-4A7F79F52191}" type="datetimeFigureOut">
              <a:rPr lang="en-US" smtClean="0"/>
              <a:t>12/4/18</a:t>
            </a:fld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543300" y="6356351"/>
            <a:ext cx="2057400" cy="365125"/>
          </a:xfrm>
        </p:spPr>
        <p:txBody>
          <a:bodyPr/>
          <a:lstStyle>
            <a:lvl1pPr algn="ctr">
              <a:defRPr/>
            </a:lvl1pPr>
          </a:lstStyle>
          <a:p>
            <a:fld id="{7476A0C6-1ED9-4D8A-BCF9-D86E854D1B0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471" y="6209621"/>
            <a:ext cx="1958879" cy="61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05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>
            <a:normAutofit/>
          </a:bodyPr>
          <a:lstStyle>
            <a:lvl1pPr>
              <a:defRPr sz="48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76F6-06BC-405D-ABEC-4A7F79F52191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6A0C6-1ED9-4D8A-BCF9-D86E854D1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518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76F6-06BC-405D-ABEC-4A7F79F52191}" type="datetimeFigureOut">
              <a:rPr lang="en-US" smtClean="0"/>
              <a:t>12/4/18</a:t>
            </a:fld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3543300" y="6356351"/>
            <a:ext cx="2057400" cy="365125"/>
          </a:xfrm>
        </p:spPr>
        <p:txBody>
          <a:bodyPr/>
          <a:lstStyle>
            <a:lvl1pPr algn="ctr">
              <a:defRPr/>
            </a:lvl1pPr>
          </a:lstStyle>
          <a:p>
            <a:fld id="{7476A0C6-1ED9-4D8A-BCF9-D86E854D1B0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471" y="6209621"/>
            <a:ext cx="1958879" cy="61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009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76F6-06BC-405D-ABEC-4A7F79F52191}" type="datetimeFigureOut">
              <a:rPr lang="en-US" smtClean="0"/>
              <a:t>12/4/18</a:t>
            </a:fld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3544491" y="6356351"/>
            <a:ext cx="2057400" cy="365125"/>
          </a:xfrm>
        </p:spPr>
        <p:txBody>
          <a:bodyPr/>
          <a:lstStyle>
            <a:lvl1pPr algn="ctr">
              <a:defRPr/>
            </a:lvl1pPr>
          </a:lstStyle>
          <a:p>
            <a:fld id="{7476A0C6-1ED9-4D8A-BCF9-D86E854D1B0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471" y="6209621"/>
            <a:ext cx="1958879" cy="61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25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76F6-06BC-405D-ABEC-4A7F79F52191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3543300" y="6356351"/>
            <a:ext cx="2057400" cy="365125"/>
          </a:xfrm>
        </p:spPr>
        <p:txBody>
          <a:bodyPr/>
          <a:lstStyle>
            <a:lvl1pPr algn="ctr">
              <a:defRPr/>
            </a:lvl1pPr>
          </a:lstStyle>
          <a:p>
            <a:fld id="{7476A0C6-1ED9-4D8A-BCF9-D86E854D1B0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471" y="6209621"/>
            <a:ext cx="1958879" cy="61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462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76F6-06BC-405D-ABEC-4A7F79F52191}" type="datetimeFigureOut">
              <a:rPr lang="en-US" smtClean="0"/>
              <a:t>12/4/18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471" y="6209621"/>
            <a:ext cx="1958879" cy="612021"/>
          </a:xfrm>
          <a:prstGeom prst="rect">
            <a:avLst/>
          </a:prstGeom>
        </p:spPr>
      </p:pic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3543300" y="6356351"/>
            <a:ext cx="2057400" cy="365125"/>
          </a:xfrm>
        </p:spPr>
        <p:txBody>
          <a:bodyPr/>
          <a:lstStyle>
            <a:lvl1pPr algn="ctr">
              <a:defRPr/>
            </a:lvl1pPr>
          </a:lstStyle>
          <a:p>
            <a:fld id="{7476A0C6-1ED9-4D8A-BCF9-D86E854D1B0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297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76F6-06BC-405D-ABEC-4A7F79F52191}" type="datetimeFigureOut">
              <a:rPr lang="en-US" smtClean="0"/>
              <a:t>12/4/18</a:t>
            </a:fld>
            <a:endParaRPr lang="en-US"/>
          </a:p>
        </p:txBody>
      </p:sp>
      <p:sp>
        <p:nvSpPr>
          <p:cNvPr id="8" name="灯片编号占位符 4"/>
          <p:cNvSpPr txBox="1">
            <a:spLocks/>
          </p:cNvSpPr>
          <p:nvPr userDrawn="1"/>
        </p:nvSpPr>
        <p:spPr>
          <a:xfrm>
            <a:off x="354330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476A0C6-1ED9-4D8A-BCF9-D86E854D1B0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471" y="6209621"/>
            <a:ext cx="1958879" cy="61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57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8FA76F6-06BC-405D-ABEC-4A7F79F52191}" type="datetimeFigureOut">
              <a:rPr lang="en-US" smtClean="0"/>
              <a:pPr/>
              <a:t>12/4/18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476A0C6-1ED9-4D8A-BCF9-D86E854D1B0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285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sto MT" panose="02040603050505030304" pitchFamily="18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sto MT" panose="02040603050505030304" pitchFamily="18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sto MT" panose="02040603050505030304" pitchFamily="18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sto MT" panose="02040603050505030304" pitchFamily="18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sto MT" panose="02040603050505030304" pitchFamily="18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sto MT" panose="02040603050505030304" pitchFamily="18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Task: winning combat minigame in StarCraft II</a:t>
            </a:r>
          </a:p>
          <a:p>
            <a:pPr lvl="1"/>
            <a:r>
              <a:rPr lang="en-US" sz="1600" dirty="0"/>
              <a:t>3 Zealots (melee) and 3 Stalker (ranging) in one team</a:t>
            </a:r>
          </a:p>
          <a:p>
            <a:pPr lvl="1"/>
            <a:r>
              <a:rPr lang="en-US" sz="1600" dirty="0"/>
              <a:t>Actions: move and attack</a:t>
            </a:r>
          </a:p>
          <a:p>
            <a:pPr lvl="1"/>
            <a:r>
              <a:rPr lang="en-US" sz="1600" dirty="0"/>
              <a:t>Observations: </a:t>
            </a:r>
            <a:r>
              <a:rPr lang="en-US" sz="1600" dirty="0" err="1"/>
              <a:t>pos</a:t>
            </a:r>
            <a:r>
              <a:rPr lang="en-US" sz="1600" dirty="0"/>
              <a:t>, HP, weapon cooldown, …</a:t>
            </a:r>
          </a:p>
          <a:p>
            <a:pPr lvl="1"/>
            <a:r>
              <a:rPr lang="en-US" sz="1600" dirty="0"/>
              <a:t>No farming, no building, only fighting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B7ED0177-CBF6-4543-A7F8-58258014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Combat in StarCraft II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FD0627D-1266-3C42-883F-E21B9A10AB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0"/>
          <a:stretch/>
        </p:blipFill>
        <p:spPr>
          <a:xfrm>
            <a:off x="1841445" y="3108635"/>
            <a:ext cx="5461109" cy="306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17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 Architecture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B0E8F45-C7C5-3442-BAE4-702C53F07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028" y="1518557"/>
            <a:ext cx="4656322" cy="4629916"/>
          </a:xfrm>
          <a:prstGeom prst="rect">
            <a:avLst/>
          </a:prstGeom>
        </p:spPr>
      </p:pic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09693EDC-ABCC-0743-A5EE-01ADC6FF5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18557"/>
            <a:ext cx="3028950" cy="4658406"/>
          </a:xfrm>
        </p:spPr>
        <p:txBody>
          <a:bodyPr>
            <a:normAutofit/>
          </a:bodyPr>
          <a:lstStyle/>
          <a:p>
            <a:r>
              <a:rPr lang="en-US" sz="2000" dirty="0"/>
              <a:t>Platform will be released later.</a:t>
            </a:r>
          </a:p>
          <a:p>
            <a:r>
              <a:rPr lang="en-US" sz="2000" dirty="0"/>
              <a:t>Only RL algorithm codes are needed, and formats of interactions (actions, observations, …) are fixed.</a:t>
            </a:r>
          </a:p>
          <a:p>
            <a:r>
              <a:rPr lang="en-US" sz="2000" dirty="0"/>
              <a:t>Different types of Scripts will be provided for ease of training.</a:t>
            </a:r>
          </a:p>
          <a:p>
            <a:r>
              <a:rPr lang="en-US" sz="2000" dirty="0"/>
              <a:t>Performance is evaluated by winning rate.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9594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Ideas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Single-agent:</a:t>
            </a:r>
          </a:p>
          <a:p>
            <a:pPr lvl="1"/>
            <a:r>
              <a:rPr lang="en-US" sz="1600" dirty="0"/>
              <a:t>Centralized policy network </a:t>
            </a:r>
          </a:p>
          <a:p>
            <a:pPr lvl="1"/>
            <a:r>
              <a:rPr lang="en-US" sz="1600" dirty="0"/>
              <a:t>Joint actions</a:t>
            </a:r>
          </a:p>
          <a:p>
            <a:pPr lvl="1"/>
            <a:r>
              <a:rPr lang="en-US" sz="1600" dirty="0"/>
              <a:t>Stationary learning environment</a:t>
            </a:r>
          </a:p>
          <a:p>
            <a:pPr lvl="1"/>
            <a:r>
              <a:rPr lang="en-US" sz="1600" dirty="0"/>
              <a:t>Curse of dimensionality (not severe)</a:t>
            </a:r>
          </a:p>
          <a:p>
            <a:pPr lvl="1"/>
            <a:r>
              <a:rPr lang="en-US" sz="1600" dirty="0"/>
              <a:t>Lack of interest </a:t>
            </a:r>
            <a:r>
              <a:rPr lang="en-US" sz="1600" dirty="0">
                <a:sym typeface="Wingdings" pitchFamily="2" charset="2"/>
              </a:rPr>
              <a:t></a:t>
            </a:r>
          </a:p>
          <a:p>
            <a:pPr lvl="1"/>
            <a:r>
              <a:rPr lang="en-US" sz="1600" dirty="0">
                <a:sym typeface="Wingdings" pitchFamily="2" charset="2"/>
              </a:rPr>
              <a:t>Algorithms: DQN, A3C, DDPG, PPO, and …</a:t>
            </a:r>
          </a:p>
          <a:p>
            <a:pPr lvl="1"/>
            <a:endParaRPr lang="en-US" sz="1600" dirty="0"/>
          </a:p>
          <a:p>
            <a:endParaRPr lang="en-US" sz="2000" dirty="0"/>
          </a:p>
        </p:txBody>
      </p:sp>
      <p:sp>
        <p:nvSpPr>
          <p:cNvPr id="6" name="内容占位符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Multi-agent (recommended)</a:t>
            </a:r>
          </a:p>
          <a:p>
            <a:pPr lvl="1"/>
            <a:r>
              <a:rPr lang="en-US" sz="1600" dirty="0"/>
              <a:t>Independent policy network</a:t>
            </a:r>
          </a:p>
          <a:p>
            <a:pPr lvl="1"/>
            <a:r>
              <a:rPr lang="en-US" sz="1600" dirty="0"/>
              <a:t>Communication mechanism</a:t>
            </a:r>
          </a:p>
          <a:p>
            <a:pPr lvl="1"/>
            <a:r>
              <a:rPr lang="en-US" sz="1600" dirty="0"/>
              <a:t>Avoid curse of dimensionality</a:t>
            </a:r>
          </a:p>
          <a:p>
            <a:pPr lvl="1"/>
            <a:r>
              <a:rPr lang="en-US" sz="1600" dirty="0"/>
              <a:t>Cutting the edge of research</a:t>
            </a:r>
          </a:p>
          <a:p>
            <a:pPr lvl="1"/>
            <a:r>
              <a:rPr lang="en-US" sz="1600" dirty="0"/>
              <a:t>Requiring coordination mechanism (e.g., communication)</a:t>
            </a:r>
          </a:p>
          <a:p>
            <a:pPr lvl="1"/>
            <a:r>
              <a:rPr lang="en-US" sz="1600" dirty="0"/>
              <a:t>Algorithms: CommNet, </a:t>
            </a:r>
            <a:r>
              <a:rPr lang="en-US" sz="1600" dirty="0" err="1"/>
              <a:t>BicNet</a:t>
            </a:r>
            <a:r>
              <a:rPr lang="en-US" sz="1600" dirty="0"/>
              <a:t>, MADDPG, and …</a:t>
            </a:r>
          </a:p>
        </p:txBody>
      </p:sp>
    </p:spTree>
    <p:extLst>
      <p:ext uri="{BB962C8B-B14F-4D97-AF65-F5344CB8AC3E}">
        <p14:creationId xmlns:p14="http://schemas.microsoft.com/office/powerpoint/2010/main" val="4173888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Tournaments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>
          <a:xfrm>
            <a:off x="628649" y="1825625"/>
            <a:ext cx="7802969" cy="4351338"/>
          </a:xfrm>
        </p:spPr>
        <p:txBody>
          <a:bodyPr>
            <a:normAutofit/>
          </a:bodyPr>
          <a:lstStyle/>
          <a:p>
            <a:r>
              <a:rPr lang="en-US" sz="2000" dirty="0"/>
              <a:t>Every competitor is required to fight against all other ones.</a:t>
            </a:r>
          </a:p>
          <a:p>
            <a:r>
              <a:rPr lang="en-US" sz="2000" dirty="0"/>
              <a:t>Player presenting significantly higher winning rate in competition is regarded as the winner.</a:t>
            </a:r>
          </a:p>
          <a:p>
            <a:r>
              <a:rPr lang="en-US" sz="2000" dirty="0"/>
              <a:t>The winner gets 3 points, and the opponent gets -1 points. </a:t>
            </a:r>
          </a:p>
          <a:p>
            <a:r>
              <a:rPr lang="en-US" sz="2000" dirty="0"/>
              <a:t>Competitors are ranked by their scores.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59995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360</Words>
  <Application>Microsoft Macintosh PowerPoint</Application>
  <PresentationFormat>On-screen Show (4:3)</PresentationFormat>
  <Paragraphs>39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等线</vt:lpstr>
      <vt:lpstr>微软雅黑</vt:lpstr>
      <vt:lpstr>宋体</vt:lpstr>
      <vt:lpstr>Arial</vt:lpstr>
      <vt:lpstr>Calibri</vt:lpstr>
      <vt:lpstr>Calisto MT</vt:lpstr>
      <vt:lpstr>Wingdings</vt:lpstr>
      <vt:lpstr>Office 主题</vt:lpstr>
      <vt:lpstr>Combat in StarCraft II</vt:lpstr>
      <vt:lpstr>Platform Architecture</vt:lpstr>
      <vt:lpstr>Ideas</vt:lpstr>
      <vt:lpstr>Tournaments</vt:lpstr>
    </vt:vector>
  </TitlesOfParts>
  <Company>SJTU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Driven Artificial Intelligence</dc:title>
  <dc:creator>weinan</dc:creator>
  <cp:lastModifiedBy>Microsoft Office User</cp:lastModifiedBy>
  <cp:revision>12</cp:revision>
  <dcterms:created xsi:type="dcterms:W3CDTF">2017-06-10T12:44:48Z</dcterms:created>
  <dcterms:modified xsi:type="dcterms:W3CDTF">2018-12-04T15:18:29Z</dcterms:modified>
</cp:coreProperties>
</file>